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18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1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4.png" ContentType="image/png"/>
  <Override PartName="/ppt/media/image1.png" ContentType="image/png"/>
  <Override PartName="/ppt/media/image2.gif" ContentType="image/gif"/>
  <Override PartName="/ppt/media/image6.gif" ContentType="image/gif"/>
  <Override PartName="/ppt/media/image3.gif" ContentType="image/gif"/>
  <Override PartName="/ppt/media/image7.gif" ContentType="image/gif"/>
  <Override PartName="/ppt/media/image8.gif" ContentType="image/gif"/>
  <Override PartName="/ppt/media/image9.gif" ContentType="image/gif"/>
  <Override PartName="/ppt/media/image23.gif" ContentType="image/gif"/>
  <Override PartName="/ppt/media/image25.gif" ContentType="image/gif"/>
  <Override PartName="/ppt/media/image10.gif" ContentType="image/gif"/>
  <Override PartName="/ppt/media/image16.png" ContentType="image/png"/>
  <Override PartName="/ppt/media/image14.png" ContentType="image/png"/>
  <Override PartName="/ppt/media/image12.png" ContentType="image/png"/>
  <Override PartName="/ppt/media/image11.png" ContentType="image/png"/>
  <Override PartName="/ppt/media/image13.png" ContentType="image/png"/>
  <Override PartName="/ppt/media/image15.png" ContentType="image/png"/>
  <Override PartName="/ppt/media/image5.jpeg" ContentType="image/jpeg"/>
  <Override PartName="/ppt/media/image17.png" ContentType="image/png"/>
  <Override PartName="/ppt/media/image18.png" ContentType="image/png"/>
  <Override PartName="/ppt/media/image19.png" ContentType="image/png"/>
  <Override PartName="/ppt/media/image22.png" ContentType="image/png"/>
  <Override PartName="/ppt/media/image20.png" ContentType="image/png"/>
  <Override PartName="/ppt/media/image24.png" ContentType="image/png"/>
  <Override PartName="/ppt/media/image21.png" ContentType="image/png"/>
  <Override PartName="/ppt/notesSlides/_rels/notesSlide18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4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8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slideLayouts/_rels/slideLayout2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7.xml.rels" ContentType="application/vnd.openxmlformats-package.relationship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
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gif>
</file>

<file path=ppt/media/image24.png>
</file>

<file path=ppt/media/image25.gif>
</file>

<file path=ppt/media/image3.gif>
</file>

<file path=ppt/media/image4.png>
</file>

<file path=ppt/media/image5.jpeg>
</file>

<file path=ppt/media/image6.gif>
</file>

<file path=ppt/media/image7.gif>
</file>

<file path=ppt/media/image8.gif>
</file>

<file path=ppt/media/image9.g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1B96EE16-291D-405C-BA3E-A47F0D1B87E5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IN" sz="2000" spc="-1" strike="noStrike">
                <a:latin typeface="Arial"/>
              </a:rPr>
              <a:t>After introduction, ask audience if they have heard, used graphql in production</a:t>
            </a:r>
            <a:endParaRPr b="0" lang="en-IN" sz="2000" spc="-1" strike="noStrike">
              <a:latin typeface="Arial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IN" sz="2000" spc="-1" strike="noStrike">
                <a:latin typeface="Arial"/>
              </a:rPr>
              <a:t>Apollo provides us a client and server level apis which help us enable graphql on respective envs</a:t>
            </a:r>
            <a:endParaRPr b="0" lang="en-IN" sz="2000" spc="-1" strike="noStrike"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IN" sz="2000" spc="-1" strike="noStrike">
                <a:latin typeface="Arial"/>
              </a:rPr>
              <a:t>Ask audience if they can see the code</a:t>
            </a:r>
            <a:endParaRPr b="0" lang="en-IN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IN" sz="2000" spc="-1" strike="noStrike">
                <a:latin typeface="Arial"/>
              </a:rPr>
              <a:t>Neti neti is a sanskrit term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IN" sz="2000" spc="-1" strike="noStrike">
                <a:latin typeface="Arial"/>
              </a:rPr>
              <a:t>Demo – We are going to a node app and add graphql to it</a:t>
            </a:r>
            <a:endParaRPr b="0" lang="en-IN" sz="20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IN" sz="2000" spc="-1" strike="noStrike">
                <a:latin typeface="Arial"/>
              </a:rPr>
              <a:t>It is not just UI or API implmentations, we need to configure both our server and client to graphql specs to be able to use it</a:t>
            </a:r>
            <a:endParaRPr b="0" lang="en-IN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IN" sz="2000" spc="-1" strike="noStrike">
                <a:latin typeface="Arial"/>
              </a:rPr>
              <a:t>It doesnt matter which scripting language one is using or from which database are we pulling the datafrom, that means we can include graphql in both schema and schemaless dbs </a:t>
            </a:r>
            <a:endParaRPr b="0" lang="en-IN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8.gif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9.gif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gif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image" Target="../media/image20.png"/><Relationship Id="rId11" Type="http://schemas.openxmlformats.org/officeDocument/2006/relationships/image" Target="../media/image21.png"/><Relationship Id="rId12" Type="http://schemas.openxmlformats.org/officeDocument/2006/relationships/image" Target="../media/image22.png"/><Relationship Id="rId13" Type="http://schemas.openxmlformats.org/officeDocument/2006/relationships/hyperlink" Target="https://graphql.org/users/" TargetMode="External"/><Relationship Id="rId14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gif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5.gif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gif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gif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gif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Hello “GraphQL”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3888000" y="1728000"/>
            <a:ext cx="5903280" cy="227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i="1" lang="en-IN" sz="2400" spc="-1" strike="noStrike">
                <a:solidFill>
                  <a:srgbClr val="ff4000"/>
                </a:solidFill>
                <a:latin typeface="Cambria"/>
                <a:ea typeface="DejaVu Sans"/>
              </a:rPr>
              <a:t>&lt;strike&gt;</a:t>
            </a:r>
            <a:r>
              <a:rPr b="1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Graph</a:t>
            </a:r>
            <a:r>
              <a:rPr b="0" i="1" lang="en-IN" sz="2400" spc="-1" strike="noStrike">
                <a:solidFill>
                  <a:srgbClr val="ff4000"/>
                </a:solidFill>
                <a:latin typeface="Cambria"/>
                <a:ea typeface="DejaVu Sans"/>
              </a:rPr>
              <a:t>&lt;/strike&gt;</a:t>
            </a:r>
            <a:r>
              <a:rPr b="1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QL</a:t>
            </a:r>
            <a:endParaRPr b="0" lang="en-IN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Cambria"/>
                <a:ea typeface="DejaVu Sans"/>
              </a:rPr>
              <a:t>Sai Nihar</a:t>
            </a:r>
            <a:endParaRPr b="0" lang="en-IN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Cambria"/>
                <a:ea typeface="DejaVu Sans"/>
              </a:rPr>
              <a:t>SDE @ Pramati Technologies</a:t>
            </a:r>
            <a:endParaRPr b="0" lang="en-IN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i="1" lang="en-IN" sz="1200" spc="-1" strike="noStrike">
                <a:solidFill>
                  <a:srgbClr val="ffffff"/>
                </a:solidFill>
                <a:latin typeface="Cambria"/>
                <a:ea typeface="DejaVu Sans"/>
              </a:rPr>
              <a:t>“</a:t>
            </a:r>
            <a:r>
              <a:rPr b="1" i="1" lang="en-IN" sz="1200" spc="-1" strike="noStrike">
                <a:solidFill>
                  <a:srgbClr val="ffffff"/>
                </a:solidFill>
                <a:latin typeface="Cambria"/>
                <a:ea typeface="DejaVu Sans"/>
              </a:rPr>
              <a:t>Loves Code, Poetry and Poetic Code”</a:t>
            </a:r>
            <a:endParaRPr b="0" lang="en-IN" sz="1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Cambria"/>
                <a:ea typeface="DejaVu Sans"/>
              </a:rPr>
              <a:t>Tweet me @nightraiser_</a:t>
            </a:r>
            <a:endParaRPr b="0" lang="en-IN" sz="16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788760" y="1148760"/>
            <a:ext cx="3818520" cy="3818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What are predictable results ?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504000" y="1728000"/>
            <a:ext cx="8781840" cy="90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3"/>
          <p:cNvSpPr/>
          <p:nvPr/>
        </p:nvSpPr>
        <p:spPr>
          <a:xfrm>
            <a:off x="2160000" y="4392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4"/>
          <p:cNvSpPr/>
          <p:nvPr/>
        </p:nvSpPr>
        <p:spPr>
          <a:xfrm>
            <a:off x="6120000" y="4536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5"/>
          <p:cNvSpPr/>
          <p:nvPr/>
        </p:nvSpPr>
        <p:spPr>
          <a:xfrm>
            <a:off x="360000" y="1224000"/>
            <a:ext cx="9647280" cy="172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1) There is a default support to some powerful developer tools like GraphiQL, Playground.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2) They provide us IDE like environment to execute the queries and mutations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3) Provides the schema documentation and intellicence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Anecdote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432000" y="1272240"/>
            <a:ext cx="8781840" cy="90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3"/>
          <p:cNvSpPr/>
          <p:nvPr/>
        </p:nvSpPr>
        <p:spPr>
          <a:xfrm>
            <a:off x="2160000" y="4392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4"/>
          <p:cNvSpPr/>
          <p:nvPr/>
        </p:nvSpPr>
        <p:spPr>
          <a:xfrm>
            <a:off x="6120000" y="4536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2017440" y="1512000"/>
            <a:ext cx="5973120" cy="3310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Why should we give it a thought ?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432000" y="1368000"/>
            <a:ext cx="3670560" cy="11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We can query a endpoint to send Certain specific information which is required. (Avoid Over loding an api)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1"/>
          <a:stretch/>
        </p:blipFill>
        <p:spPr>
          <a:xfrm>
            <a:off x="4320360" y="1506600"/>
            <a:ext cx="5686200" cy="309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Why should we give it a thought ?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432000" y="1368000"/>
            <a:ext cx="3958560" cy="57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We can use same endpoint for different purposes; home page, mobile home page, search etc</a:t>
            </a:r>
            <a:endParaRPr b="0" lang="en-IN" sz="2200" spc="-1" strike="noStrike">
              <a:latin typeface="Arial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1"/>
          <a:stretch/>
        </p:blipFill>
        <p:spPr>
          <a:xfrm>
            <a:off x="4752000" y="1368000"/>
            <a:ext cx="4741560" cy="3493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Why should we give it a thought ?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432000" y="1368000"/>
            <a:ext cx="8781840" cy="112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Auto generated documentation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1"/>
          <a:stretch/>
        </p:blipFill>
        <p:spPr>
          <a:xfrm>
            <a:off x="5088240" y="1707840"/>
            <a:ext cx="3046320" cy="2284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000000"/>
                </a:solidFill>
                <a:latin typeface="Cambria"/>
                <a:ea typeface="DejaVu Sans"/>
              </a:rPr>
              <a:t>Who are already using it ?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3063240" y="2508480"/>
            <a:ext cx="179280" cy="23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6" name="airbnb-adopter.svg" descr=""/>
          <p:cNvPicPr/>
          <p:nvPr/>
        </p:nvPicPr>
        <p:blipFill>
          <a:blip r:embed="rId1"/>
          <a:stretch/>
        </p:blipFill>
        <p:spPr>
          <a:xfrm>
            <a:off x="760320" y="1561320"/>
            <a:ext cx="2262240" cy="768240"/>
          </a:xfrm>
          <a:prstGeom prst="rect">
            <a:avLst/>
          </a:prstGeom>
          <a:ln>
            <a:noFill/>
          </a:ln>
        </p:spPr>
      </p:pic>
      <p:pic>
        <p:nvPicPr>
          <p:cNvPr id="137" name="atlassian-adopter.svg" descr=""/>
          <p:cNvPicPr/>
          <p:nvPr/>
        </p:nvPicPr>
        <p:blipFill>
          <a:blip r:embed="rId2"/>
          <a:stretch/>
        </p:blipFill>
        <p:spPr>
          <a:xfrm>
            <a:off x="3168000" y="1728000"/>
            <a:ext cx="2908800" cy="459360"/>
          </a:xfrm>
          <a:prstGeom prst="rect">
            <a:avLst/>
          </a:prstGeom>
          <a:ln>
            <a:noFill/>
          </a:ln>
        </p:spPr>
      </p:pic>
      <p:pic>
        <p:nvPicPr>
          <p:cNvPr id="138" name="" descr=""/>
          <p:cNvPicPr/>
          <p:nvPr/>
        </p:nvPicPr>
        <p:blipFill>
          <a:blip r:embed="rId3"/>
          <a:stretch/>
        </p:blipFill>
        <p:spPr>
          <a:xfrm>
            <a:off x="6264000" y="1656000"/>
            <a:ext cx="2730960" cy="574560"/>
          </a:xfrm>
          <a:prstGeom prst="rect">
            <a:avLst/>
          </a:prstGeom>
          <a:ln>
            <a:noFill/>
          </a:ln>
        </p:spPr>
      </p:pic>
      <p:pic>
        <p:nvPicPr>
          <p:cNvPr id="139" name="facebook-adopter.svg" descr=""/>
          <p:cNvPicPr/>
          <p:nvPr/>
        </p:nvPicPr>
        <p:blipFill>
          <a:blip r:embed="rId4"/>
          <a:stretch/>
        </p:blipFill>
        <p:spPr>
          <a:xfrm>
            <a:off x="792000" y="2520000"/>
            <a:ext cx="2491560" cy="365040"/>
          </a:xfrm>
          <a:prstGeom prst="rect">
            <a:avLst/>
          </a:prstGeom>
          <a:ln>
            <a:noFill/>
          </a:ln>
        </p:spPr>
      </p:pic>
      <p:pic>
        <p:nvPicPr>
          <p:cNvPr id="140" name="git-hub-adopter.svg" descr=""/>
          <p:cNvPicPr/>
          <p:nvPr/>
        </p:nvPicPr>
        <p:blipFill>
          <a:blip r:embed="rId5"/>
          <a:stretch/>
        </p:blipFill>
        <p:spPr>
          <a:xfrm>
            <a:off x="3384000" y="2376000"/>
            <a:ext cx="2014560" cy="603360"/>
          </a:xfrm>
          <a:prstGeom prst="rect">
            <a:avLst/>
          </a:prstGeom>
          <a:ln>
            <a:noFill/>
          </a:ln>
        </p:spPr>
      </p:pic>
      <p:pic>
        <p:nvPicPr>
          <p:cNvPr id="141" name="nbc-news-digital-adopter.svg" descr=""/>
          <p:cNvPicPr/>
          <p:nvPr/>
        </p:nvPicPr>
        <p:blipFill>
          <a:blip r:embed="rId6"/>
          <a:stretch/>
        </p:blipFill>
        <p:spPr>
          <a:xfrm>
            <a:off x="5742000" y="2352600"/>
            <a:ext cx="808560" cy="812880"/>
          </a:xfrm>
          <a:prstGeom prst="rect">
            <a:avLst/>
          </a:prstGeom>
          <a:ln>
            <a:noFill/>
          </a:ln>
        </p:spPr>
      </p:pic>
      <p:pic>
        <p:nvPicPr>
          <p:cNvPr id="142" name="pay-pal-adopter.svg" descr=""/>
          <p:cNvPicPr/>
          <p:nvPr/>
        </p:nvPicPr>
        <p:blipFill>
          <a:blip r:embed="rId7"/>
          <a:stretch/>
        </p:blipFill>
        <p:spPr>
          <a:xfrm>
            <a:off x="6891120" y="2353680"/>
            <a:ext cx="2467440" cy="727920"/>
          </a:xfrm>
          <a:prstGeom prst="rect">
            <a:avLst/>
          </a:prstGeom>
          <a:ln>
            <a:noFill/>
          </a:ln>
        </p:spPr>
      </p:pic>
      <p:pic>
        <p:nvPicPr>
          <p:cNvPr id="143" name="" descr=""/>
          <p:cNvPicPr/>
          <p:nvPr/>
        </p:nvPicPr>
        <p:blipFill>
          <a:blip r:embed="rId8"/>
          <a:stretch/>
        </p:blipFill>
        <p:spPr>
          <a:xfrm>
            <a:off x="936000" y="3024000"/>
            <a:ext cx="1005480" cy="1006560"/>
          </a:xfrm>
          <a:prstGeom prst="rect">
            <a:avLst/>
          </a:prstGeom>
          <a:ln>
            <a:noFill/>
          </a:ln>
        </p:spPr>
      </p:pic>
      <p:pic>
        <p:nvPicPr>
          <p:cNvPr id="144" name="pluralsight-adopter.svg" descr=""/>
          <p:cNvPicPr/>
          <p:nvPr/>
        </p:nvPicPr>
        <p:blipFill>
          <a:blip r:embed="rId9"/>
          <a:stretch/>
        </p:blipFill>
        <p:spPr>
          <a:xfrm>
            <a:off x="2088000" y="3240000"/>
            <a:ext cx="2839680" cy="691560"/>
          </a:xfrm>
          <a:prstGeom prst="rect">
            <a:avLst/>
          </a:prstGeom>
          <a:ln>
            <a:noFill/>
          </a:ln>
        </p:spPr>
      </p:pic>
      <p:pic>
        <p:nvPicPr>
          <p:cNvPr id="145" name="shopify-adopter.svg" descr=""/>
          <p:cNvPicPr/>
          <p:nvPr/>
        </p:nvPicPr>
        <p:blipFill>
          <a:blip r:embed="rId10"/>
          <a:stretch/>
        </p:blipFill>
        <p:spPr>
          <a:xfrm>
            <a:off x="4929120" y="3324960"/>
            <a:ext cx="2252880" cy="705600"/>
          </a:xfrm>
          <a:prstGeom prst="rect">
            <a:avLst/>
          </a:prstGeom>
          <a:ln>
            <a:noFill/>
          </a:ln>
        </p:spPr>
      </p:pic>
      <p:pic>
        <p:nvPicPr>
          <p:cNvPr id="146" name="" descr=""/>
          <p:cNvPicPr/>
          <p:nvPr/>
        </p:nvPicPr>
        <p:blipFill>
          <a:blip r:embed="rId11"/>
          <a:stretch/>
        </p:blipFill>
        <p:spPr>
          <a:xfrm>
            <a:off x="7416000" y="3382560"/>
            <a:ext cx="790560" cy="648000"/>
          </a:xfrm>
          <a:prstGeom prst="rect">
            <a:avLst/>
          </a:prstGeom>
          <a:ln>
            <a:noFill/>
          </a:ln>
        </p:spPr>
      </p:pic>
      <p:pic>
        <p:nvPicPr>
          <p:cNvPr id="147" name="yelp.svg" descr=""/>
          <p:cNvPicPr/>
          <p:nvPr/>
        </p:nvPicPr>
        <p:blipFill>
          <a:blip r:embed="rId12"/>
          <a:stretch/>
        </p:blipFill>
        <p:spPr>
          <a:xfrm>
            <a:off x="8352000" y="3235680"/>
            <a:ext cx="1562760" cy="794880"/>
          </a:xfrm>
          <a:prstGeom prst="rect">
            <a:avLst/>
          </a:prstGeom>
          <a:ln>
            <a:noFill/>
          </a:ln>
        </p:spPr>
      </p:pic>
      <p:sp>
        <p:nvSpPr>
          <p:cNvPr id="148" name="CustomShape 3"/>
          <p:cNvSpPr/>
          <p:nvPr/>
        </p:nvSpPr>
        <p:spPr>
          <a:xfrm>
            <a:off x="3096000" y="4511880"/>
            <a:ext cx="3423240" cy="45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IN" sz="2400" spc="-1" strike="noStrike" u="sng">
                <a:solidFill>
                  <a:srgbClr val="0000ff"/>
                </a:solidFill>
                <a:uFillTx/>
                <a:latin typeface="Times New Roman"/>
                <a:ea typeface="DejaVu Sans"/>
                <a:hlinkClick r:id="rId13"/>
              </a:rPr>
              <a:t>https://graphql.org/users/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Pre-Demo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1440000" y="3168000"/>
            <a:ext cx="5110560" cy="98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3733200" y="1296000"/>
            <a:ext cx="3106440" cy="3106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000000"/>
                </a:solidFill>
                <a:latin typeface="Cambria"/>
                <a:ea typeface="DejaVu Sans"/>
              </a:rPr>
              <a:t>CRUD in GraphQL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432000" y="1272240"/>
            <a:ext cx="8781840" cy="90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54" name="Table 3"/>
          <p:cNvGraphicFramePr/>
          <p:nvPr/>
        </p:nvGraphicFramePr>
        <p:xfrm>
          <a:off x="2566800" y="1685520"/>
          <a:ext cx="5075280" cy="3270600"/>
        </p:xfrm>
        <a:graphic>
          <a:graphicData uri="http://schemas.openxmlformats.org/drawingml/2006/table">
            <a:tbl>
              <a:tblPr/>
              <a:tblGrid>
                <a:gridCol w="1691640"/>
                <a:gridCol w="1691640"/>
                <a:gridCol w="1692360"/>
              </a:tblGrid>
              <a:tr h="3909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Operation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REST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GraphQL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</a:tr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Read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GET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Query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Create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POST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Mutation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Update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PUT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Mutation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7210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Delete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DELTE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latin typeface="Arial"/>
                        </a:rPr>
                        <a:t>Mutation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55" name="CustomShape 4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CRUD in GraphQL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Apollo Client-Server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57" name="apollo)1.svg" descr="Created with Sketch."/>
          <p:cNvPicPr/>
          <p:nvPr/>
        </p:nvPicPr>
        <p:blipFill>
          <a:blip r:embed="rId1"/>
          <a:stretch/>
        </p:blipFill>
        <p:spPr>
          <a:xfrm>
            <a:off x="865080" y="1407240"/>
            <a:ext cx="7846560" cy="3991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Lets Query the GQL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576000" y="1248480"/>
            <a:ext cx="8781840" cy="90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0" name="" descr=""/>
          <p:cNvPicPr/>
          <p:nvPr/>
        </p:nvPicPr>
        <p:blipFill>
          <a:blip r:embed="rId1"/>
          <a:stretch/>
        </p:blipFill>
        <p:spPr>
          <a:xfrm>
            <a:off x="1905480" y="1236960"/>
            <a:ext cx="6516360" cy="3801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Today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504000" y="1145880"/>
            <a:ext cx="9069480" cy="230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3"/>
          <p:cNvSpPr/>
          <p:nvPr/>
        </p:nvSpPr>
        <p:spPr>
          <a:xfrm>
            <a:off x="216000" y="1512000"/>
            <a:ext cx="5399280" cy="238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1)  n`</a:t>
            </a:r>
            <a:r>
              <a:rPr b="0" i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eti  n`eti – 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What it is not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 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2) </a:t>
            </a:r>
            <a:r>
              <a:rPr b="0" i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eti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 – 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What it is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 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3) Why should we give it a thought ?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 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4) Who are already using it ?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 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5) Demo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 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6) Q&amp;A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2"/>
          <p:cNvSpPr/>
          <p:nvPr/>
        </p:nvSpPr>
        <p:spPr>
          <a:xfrm>
            <a:off x="576000" y="1248480"/>
            <a:ext cx="8781840" cy="90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queriesFromPeople(sort: “createdOn”, order: -1) {</a:t>
            </a:r>
            <a:endParaRPr b="0" lang="en-IN" sz="2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Id</a:t>
            </a:r>
            <a:endParaRPr b="0" lang="en-IN" sz="2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Query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	</a:t>
            </a:r>
            <a:r>
              <a:rPr b="1" lang="en-IN" sz="2600" spc="-1" strike="noStrike">
                <a:solidFill>
                  <a:srgbClr val="3465a4"/>
                </a:solidFill>
                <a:latin typeface="Cambria"/>
                <a:ea typeface="DejaVu Sans"/>
              </a:rPr>
              <a:t>}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504000" y="226080"/>
            <a:ext cx="907128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mbria"/>
                <a:ea typeface="DejaVu Sans"/>
              </a:rPr>
              <a:t>Q&amp;A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i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n`eti n`eti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504000" y="1326600"/>
            <a:ext cx="2733840" cy="328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Its not related to any graph based concepts!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4464000" y="1490400"/>
            <a:ext cx="4759920" cy="3043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i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n`eti n`eti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504000" y="1326600"/>
            <a:ext cx="2733840" cy="328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Its not just front-end agnostic, but also is api based 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4713120" y="1770840"/>
            <a:ext cx="4140720" cy="2331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i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n`eti n`eti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504000" y="1326600"/>
            <a:ext cx="2733840" cy="328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It is not dependant of database and the scripting language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5778720" y="3240000"/>
            <a:ext cx="3579120" cy="2245320"/>
          </a:xfrm>
          <a:prstGeom prst="rect">
            <a:avLst/>
          </a:prstGeom>
          <a:ln>
            <a:noFill/>
          </a:ln>
        </p:spPr>
      </p:pic>
      <p:pic>
        <p:nvPicPr>
          <p:cNvPr id="97" name="" descr=""/>
          <p:cNvPicPr/>
          <p:nvPr/>
        </p:nvPicPr>
        <p:blipFill>
          <a:blip r:embed="rId2"/>
          <a:stretch/>
        </p:blipFill>
        <p:spPr>
          <a:xfrm>
            <a:off x="5760000" y="1152000"/>
            <a:ext cx="4257360" cy="1779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eti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368000" y="1296000"/>
            <a:ext cx="2733840" cy="328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Okay fine, now tell me what is it ? 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4669920" y="1584000"/>
            <a:ext cx="4759920" cy="267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4400" spc="-1" strike="noStrike">
                <a:solidFill>
                  <a:srgbClr val="ffffff"/>
                </a:solidFill>
                <a:latin typeface="Cambria"/>
                <a:ea typeface="DejaVu Sans"/>
              </a:rPr>
              <a:t>eti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504000" y="1728000"/>
            <a:ext cx="8781840" cy="90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1) Its a 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API standard like REST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, it was developed by Facebook, its uses HTTP verbs too.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2) “ 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A query language for your api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 ” 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3) 3 point agenda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	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3.1) Describe your data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	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3.2) Ask for what you want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	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3.3) Get predictable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03" name="CustomShape 3"/>
          <p:cNvSpPr/>
          <p:nvPr/>
        </p:nvSpPr>
        <p:spPr>
          <a:xfrm>
            <a:off x="2160000" y="4392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4"/>
          <p:cNvSpPr/>
          <p:nvPr/>
        </p:nvSpPr>
        <p:spPr>
          <a:xfrm>
            <a:off x="6120000" y="4536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How to Describe your data ?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504000" y="1728000"/>
            <a:ext cx="8781840" cy="90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CustomShape 3"/>
          <p:cNvSpPr/>
          <p:nvPr/>
        </p:nvSpPr>
        <p:spPr>
          <a:xfrm>
            <a:off x="2160000" y="4392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4"/>
          <p:cNvSpPr/>
          <p:nvPr/>
        </p:nvSpPr>
        <p:spPr>
          <a:xfrm>
            <a:off x="6120000" y="4536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5"/>
          <p:cNvSpPr/>
          <p:nvPr/>
        </p:nvSpPr>
        <p:spPr>
          <a:xfrm>
            <a:off x="360000" y="1224000"/>
            <a:ext cx="9647280" cy="205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1) We define the schema for the apis in a language called SDL (Schema Defination Language)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2) Very much similar to DTOs in java / .net or interfaces and types in typescript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3) Supported libraries to convert this scehma to any specific “type” in any language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71e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216000" indent="-215640" algn="ctr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lang="en-IN" sz="3200" spc="-1" strike="noStrike">
                <a:solidFill>
                  <a:srgbClr val="ffffff"/>
                </a:solidFill>
                <a:latin typeface="Cambria"/>
                <a:ea typeface="DejaVu Sans"/>
              </a:rPr>
              <a:t>How can I Ask for what I want ?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504000" y="1728000"/>
            <a:ext cx="8781840" cy="90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CustomShape 3"/>
          <p:cNvSpPr/>
          <p:nvPr/>
        </p:nvSpPr>
        <p:spPr>
          <a:xfrm>
            <a:off x="2160000" y="4392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4"/>
          <p:cNvSpPr/>
          <p:nvPr/>
        </p:nvSpPr>
        <p:spPr>
          <a:xfrm>
            <a:off x="6120000" y="4536000"/>
            <a:ext cx="1437840" cy="6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5"/>
          <p:cNvSpPr/>
          <p:nvPr/>
        </p:nvSpPr>
        <p:spPr>
          <a:xfrm>
            <a:off x="360000" y="1224000"/>
            <a:ext cx="9503280" cy="172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1) We define 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Queries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, from which the client can request the data that it wants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2) We define 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Mutations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, from which the client can request for updates in the data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3) We define </a:t>
            </a:r>
            <a:r>
              <a:rPr b="1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Resolvers, </a:t>
            </a:r>
            <a:r>
              <a:rPr b="0" lang="en-IN" sz="2200" spc="-1" strike="noStrike">
                <a:solidFill>
                  <a:srgbClr val="ffffff"/>
                </a:solidFill>
                <a:latin typeface="Cambria"/>
                <a:ea typeface="DejaVu Sans"/>
              </a:rPr>
              <a:t>to connect to services.</a:t>
            </a:r>
            <a:endParaRPr b="0" lang="en-IN" sz="2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2863</TotalTime>
  <Application>LibreOffice/6.3.4.2$Linux_X86_64 LibreOffice_project/30$Build-2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2020-01-03T14:05:16Z</dcterms:created>
  <dc:creator/>
  <dc:description/>
  <dc:language>en-IN</dc:language>
  <cp:lastModifiedBy/>
  <dcterms:modified xsi:type="dcterms:W3CDTF">2020-01-20T16:59:12Z</dcterms:modified>
  <cp:revision>175</cp:revision>
  <dc:subject/>
  <dc:title/>
</cp:coreProperties>
</file>